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89" r:id="rId12"/>
    <p:sldId id="266" r:id="rId13"/>
    <p:sldId id="267" r:id="rId14"/>
    <p:sldId id="268" r:id="rId15"/>
    <p:sldId id="290" r:id="rId16"/>
    <p:sldId id="292" r:id="rId17"/>
    <p:sldId id="269" r:id="rId18"/>
    <p:sldId id="270" r:id="rId19"/>
    <p:sldId id="271" r:id="rId20"/>
    <p:sldId id="272" r:id="rId21"/>
    <p:sldId id="273" r:id="rId22"/>
    <p:sldId id="274"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25AD5A6-4C80-4D69-8292-215D312BBF81}" type="datetimeFigureOut">
              <a:rPr lang="tr-TR" smtClean="0"/>
              <a:t>24.10.2024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B54E68-68A2-439B-B979-1A80461F484A}" type="slidenum">
              <a:rPr lang="tr-TR" smtClean="0"/>
              <a:t>‹#›</a:t>
            </a:fld>
            <a:endParaRPr lang="tr-TR"/>
          </a:p>
        </p:txBody>
      </p:sp>
    </p:spTree>
    <p:extLst>
      <p:ext uri="{BB962C8B-B14F-4D97-AF65-F5344CB8AC3E}">
        <p14:creationId xmlns:p14="http://schemas.microsoft.com/office/powerpoint/2010/main" val="1571076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25AD5A6-4C80-4D69-8292-215D312BBF81}" type="datetimeFigureOut">
              <a:rPr lang="tr-TR" smtClean="0"/>
              <a:t>24.10.2024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B54E68-68A2-439B-B979-1A80461F484A}" type="slidenum">
              <a:rPr lang="tr-TR" smtClean="0"/>
              <a:t>‹#›</a:t>
            </a:fld>
            <a:endParaRPr lang="tr-TR"/>
          </a:p>
        </p:txBody>
      </p:sp>
    </p:spTree>
    <p:extLst>
      <p:ext uri="{BB962C8B-B14F-4D97-AF65-F5344CB8AC3E}">
        <p14:creationId xmlns:p14="http://schemas.microsoft.com/office/powerpoint/2010/main" val="211841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25AD5A6-4C80-4D69-8292-215D312BBF81}" type="datetimeFigureOut">
              <a:rPr lang="tr-TR" smtClean="0"/>
              <a:t>24.10.2024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B54E68-68A2-439B-B979-1A80461F484A}" type="slidenum">
              <a:rPr lang="tr-TR" smtClean="0"/>
              <a:t>‹#›</a:t>
            </a:fld>
            <a:endParaRPr lang="tr-TR"/>
          </a:p>
        </p:txBody>
      </p:sp>
    </p:spTree>
    <p:extLst>
      <p:ext uri="{BB962C8B-B14F-4D97-AF65-F5344CB8AC3E}">
        <p14:creationId xmlns:p14="http://schemas.microsoft.com/office/powerpoint/2010/main" val="3557916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25AD5A6-4C80-4D69-8292-215D312BBF81}" type="datetimeFigureOut">
              <a:rPr lang="tr-TR" smtClean="0"/>
              <a:t>24.10.2024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B54E68-68A2-439B-B979-1A80461F484A}" type="slidenum">
              <a:rPr lang="tr-TR" smtClean="0"/>
              <a:t>‹#›</a:t>
            </a:fld>
            <a:endParaRPr lang="tr-TR"/>
          </a:p>
        </p:txBody>
      </p:sp>
    </p:spTree>
    <p:extLst>
      <p:ext uri="{BB962C8B-B14F-4D97-AF65-F5344CB8AC3E}">
        <p14:creationId xmlns:p14="http://schemas.microsoft.com/office/powerpoint/2010/main" val="1697810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25AD5A6-4C80-4D69-8292-215D312BBF81}" type="datetimeFigureOut">
              <a:rPr lang="tr-TR" smtClean="0"/>
              <a:t>24.10.2024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7B54E68-68A2-439B-B979-1A80461F484A}" type="slidenum">
              <a:rPr lang="tr-TR" smtClean="0"/>
              <a:t>‹#›</a:t>
            </a:fld>
            <a:endParaRPr lang="tr-TR"/>
          </a:p>
        </p:txBody>
      </p:sp>
    </p:spTree>
    <p:extLst>
      <p:ext uri="{BB962C8B-B14F-4D97-AF65-F5344CB8AC3E}">
        <p14:creationId xmlns:p14="http://schemas.microsoft.com/office/powerpoint/2010/main" val="991794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25AD5A6-4C80-4D69-8292-215D312BBF81}" type="datetimeFigureOut">
              <a:rPr lang="tr-TR" smtClean="0"/>
              <a:t>24.10.2024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7B54E68-68A2-439B-B979-1A80461F484A}" type="slidenum">
              <a:rPr lang="tr-TR" smtClean="0"/>
              <a:t>‹#›</a:t>
            </a:fld>
            <a:endParaRPr lang="tr-TR"/>
          </a:p>
        </p:txBody>
      </p:sp>
    </p:spTree>
    <p:extLst>
      <p:ext uri="{BB962C8B-B14F-4D97-AF65-F5344CB8AC3E}">
        <p14:creationId xmlns:p14="http://schemas.microsoft.com/office/powerpoint/2010/main" val="3116521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25AD5A6-4C80-4D69-8292-215D312BBF81}" type="datetimeFigureOut">
              <a:rPr lang="tr-TR" smtClean="0"/>
              <a:t>24.10.2024</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7B54E68-68A2-439B-B979-1A80461F484A}" type="slidenum">
              <a:rPr lang="tr-TR" smtClean="0"/>
              <a:t>‹#›</a:t>
            </a:fld>
            <a:endParaRPr lang="tr-TR"/>
          </a:p>
        </p:txBody>
      </p:sp>
    </p:spTree>
    <p:extLst>
      <p:ext uri="{BB962C8B-B14F-4D97-AF65-F5344CB8AC3E}">
        <p14:creationId xmlns:p14="http://schemas.microsoft.com/office/powerpoint/2010/main" val="2581555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25AD5A6-4C80-4D69-8292-215D312BBF81}" type="datetimeFigureOut">
              <a:rPr lang="tr-TR" smtClean="0"/>
              <a:t>24.10.2024</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7B54E68-68A2-439B-B979-1A80461F484A}" type="slidenum">
              <a:rPr lang="tr-TR" smtClean="0"/>
              <a:t>‹#›</a:t>
            </a:fld>
            <a:endParaRPr lang="tr-TR"/>
          </a:p>
        </p:txBody>
      </p:sp>
    </p:spTree>
    <p:extLst>
      <p:ext uri="{BB962C8B-B14F-4D97-AF65-F5344CB8AC3E}">
        <p14:creationId xmlns:p14="http://schemas.microsoft.com/office/powerpoint/2010/main" val="2044199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5AD5A6-4C80-4D69-8292-215D312BBF81}" type="datetimeFigureOut">
              <a:rPr lang="tr-TR" smtClean="0"/>
              <a:t>24.10.2024</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7B54E68-68A2-439B-B979-1A80461F484A}" type="slidenum">
              <a:rPr lang="tr-TR" smtClean="0"/>
              <a:t>‹#›</a:t>
            </a:fld>
            <a:endParaRPr lang="tr-TR"/>
          </a:p>
        </p:txBody>
      </p:sp>
    </p:spTree>
    <p:extLst>
      <p:ext uri="{BB962C8B-B14F-4D97-AF65-F5344CB8AC3E}">
        <p14:creationId xmlns:p14="http://schemas.microsoft.com/office/powerpoint/2010/main" val="4286188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25AD5A6-4C80-4D69-8292-215D312BBF81}" type="datetimeFigureOut">
              <a:rPr lang="tr-TR" smtClean="0"/>
              <a:t>24.10.2024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7B54E68-68A2-439B-B979-1A80461F484A}" type="slidenum">
              <a:rPr lang="tr-TR" smtClean="0"/>
              <a:t>‹#›</a:t>
            </a:fld>
            <a:endParaRPr lang="tr-TR"/>
          </a:p>
        </p:txBody>
      </p:sp>
    </p:spTree>
    <p:extLst>
      <p:ext uri="{BB962C8B-B14F-4D97-AF65-F5344CB8AC3E}">
        <p14:creationId xmlns:p14="http://schemas.microsoft.com/office/powerpoint/2010/main" val="1389647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25AD5A6-4C80-4D69-8292-215D312BBF81}" type="datetimeFigureOut">
              <a:rPr lang="tr-TR" smtClean="0"/>
              <a:t>24.10.2024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7B54E68-68A2-439B-B979-1A80461F484A}" type="slidenum">
              <a:rPr lang="tr-TR" smtClean="0"/>
              <a:t>‹#›</a:t>
            </a:fld>
            <a:endParaRPr lang="tr-TR"/>
          </a:p>
        </p:txBody>
      </p:sp>
    </p:spTree>
    <p:extLst>
      <p:ext uri="{BB962C8B-B14F-4D97-AF65-F5344CB8AC3E}">
        <p14:creationId xmlns:p14="http://schemas.microsoft.com/office/powerpoint/2010/main" val="240347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5AD5A6-4C80-4D69-8292-215D312BBF81}" type="datetimeFigureOut">
              <a:rPr lang="tr-TR" smtClean="0"/>
              <a:t>24.10.2024</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B54E68-68A2-439B-B979-1A80461F484A}" type="slidenum">
              <a:rPr lang="tr-TR" smtClean="0"/>
              <a:t>‹#›</a:t>
            </a:fld>
            <a:endParaRPr lang="tr-TR"/>
          </a:p>
        </p:txBody>
      </p:sp>
    </p:spTree>
    <p:extLst>
      <p:ext uri="{BB962C8B-B14F-4D97-AF65-F5344CB8AC3E}">
        <p14:creationId xmlns:p14="http://schemas.microsoft.com/office/powerpoint/2010/main" val="3990675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498762" y="207818"/>
            <a:ext cx="2582141" cy="3098569"/>
          </a:xfrm>
          <a:prstGeom prst="rect">
            <a:avLst/>
          </a:prstGeom>
        </p:spPr>
      </p:pic>
      <p:sp>
        <p:nvSpPr>
          <p:cNvPr id="2" name="Unvan 1"/>
          <p:cNvSpPr>
            <a:spLocks noGrp="1"/>
          </p:cNvSpPr>
          <p:nvPr>
            <p:ph type="ctrTitle"/>
          </p:nvPr>
        </p:nvSpPr>
        <p:spPr>
          <a:xfrm>
            <a:off x="2591484" y="2588650"/>
            <a:ext cx="7300662" cy="2387600"/>
          </a:xfrm>
        </p:spPr>
        <p:txBody>
          <a:bodyPr>
            <a:normAutofit fontScale="90000"/>
          </a:bodyPr>
          <a:lstStyle/>
          <a:p>
            <a:r>
              <a:rPr lang="tr-TR" b="1" dirty="0" smtClean="0">
                <a:latin typeface="+mn-lt"/>
              </a:rPr>
              <a:t>TS EN ISO 9001:2015 </a:t>
            </a:r>
            <a:br>
              <a:rPr lang="tr-TR" b="1" dirty="0" smtClean="0">
                <a:latin typeface="+mn-lt"/>
              </a:rPr>
            </a:br>
            <a:r>
              <a:rPr lang="tr-TR" b="1" dirty="0" smtClean="0">
                <a:latin typeface="+mn-lt"/>
              </a:rPr>
              <a:t>İÇ TETKİK ÖN DEĞERLENDİRME TOPLANTISI</a:t>
            </a:r>
            <a:endParaRPr lang="tr-TR" b="1" dirty="0">
              <a:latin typeface="+mn-lt"/>
            </a:endParaRPr>
          </a:p>
        </p:txBody>
      </p:sp>
      <p:sp>
        <p:nvSpPr>
          <p:cNvPr id="3" name="Alt Başlık 2"/>
          <p:cNvSpPr>
            <a:spLocks noGrp="1"/>
          </p:cNvSpPr>
          <p:nvPr>
            <p:ph type="subTitle" idx="1"/>
          </p:nvPr>
        </p:nvSpPr>
        <p:spPr>
          <a:xfrm>
            <a:off x="1558002" y="5528901"/>
            <a:ext cx="9144000" cy="1655762"/>
          </a:xfrm>
        </p:spPr>
        <p:txBody>
          <a:bodyPr/>
          <a:lstStyle/>
          <a:p>
            <a:pPr>
              <a:lnSpc>
                <a:spcPct val="100000"/>
              </a:lnSpc>
              <a:spcBef>
                <a:spcPts val="0"/>
              </a:spcBef>
            </a:pPr>
            <a:r>
              <a:rPr lang="tr-TR" b="1" dirty="0" smtClean="0"/>
              <a:t>KALİTE KOORDİNATÖRLÜĞÜ </a:t>
            </a:r>
          </a:p>
          <a:p>
            <a:pPr>
              <a:lnSpc>
                <a:spcPct val="100000"/>
              </a:lnSpc>
              <a:spcBef>
                <a:spcPts val="0"/>
              </a:spcBef>
            </a:pPr>
            <a:r>
              <a:rPr lang="tr-TR" b="1" dirty="0" smtClean="0"/>
              <a:t>2024</a:t>
            </a:r>
            <a:endParaRPr lang="tr-TR" b="1" dirty="0"/>
          </a:p>
        </p:txBody>
      </p:sp>
      <p:pic>
        <p:nvPicPr>
          <p:cNvPr id="5" name="Resi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19136" y="225055"/>
            <a:ext cx="2565732" cy="2568943"/>
          </a:xfrm>
          <a:prstGeom prst="rect">
            <a:avLst/>
          </a:prstGeom>
        </p:spPr>
      </p:pic>
    </p:spTree>
    <p:extLst>
      <p:ext uri="{BB962C8B-B14F-4D97-AF65-F5344CB8AC3E}">
        <p14:creationId xmlns:p14="http://schemas.microsoft.com/office/powerpoint/2010/main" val="3971270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İÇ TETKİK SÜRECİ</a:t>
            </a:r>
            <a:endParaRPr lang="tr-TR" dirty="0">
              <a:latin typeface="+mn-lt"/>
            </a:endParaRPr>
          </a:p>
        </p:txBody>
      </p:sp>
      <p:sp>
        <p:nvSpPr>
          <p:cNvPr id="3" name="İçerik Yer Tutucusu 2"/>
          <p:cNvSpPr>
            <a:spLocks noGrp="1"/>
          </p:cNvSpPr>
          <p:nvPr>
            <p:ph idx="1"/>
          </p:nvPr>
        </p:nvSpPr>
        <p:spPr/>
        <p:txBody>
          <a:bodyPr/>
          <a:lstStyle/>
          <a:p>
            <a:pPr marL="0" indent="0" algn="just">
              <a:buNone/>
            </a:pPr>
            <a:r>
              <a:rPr lang="tr-TR" b="1" dirty="0" smtClean="0">
                <a:solidFill>
                  <a:srgbClr val="FF0000"/>
                </a:solidFill>
              </a:rPr>
              <a:t>4. Tetkikin Gerçekleştirilmesi</a:t>
            </a:r>
          </a:p>
          <a:p>
            <a:pPr marL="0" indent="0" algn="just">
              <a:buNone/>
            </a:pPr>
            <a:r>
              <a:rPr lang="tr-TR" dirty="0" smtClean="0"/>
              <a:t>Tetkik, Kalite Koordinatörlüğü tarafından hazırlanan İç Tetkik Soru Listesi vasıtası ile gerçekleştirilir. Bu liste, ilgili standardın 4-5-6-7-8-9-10 </a:t>
            </a:r>
            <a:r>
              <a:rPr lang="tr-TR" dirty="0" err="1" smtClean="0"/>
              <a:t>nolu</a:t>
            </a:r>
            <a:r>
              <a:rPr lang="tr-TR" dirty="0" smtClean="0"/>
              <a:t> maddelerine ait sorulardan oluşmaktadır. Soru listelerinde her sorunun standardın hangi maddesine karşılık geldiği yazılıdır. </a:t>
            </a:r>
            <a:endParaRPr lang="tr-TR" b="1" dirty="0">
              <a:solidFill>
                <a:srgbClr val="FF0000"/>
              </a:solidFill>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4036" y="225055"/>
            <a:ext cx="1510832" cy="1512723"/>
          </a:xfrm>
          <a:prstGeom prst="rect">
            <a:avLst/>
          </a:prstGeom>
        </p:spPr>
      </p:pic>
    </p:spTree>
    <p:extLst>
      <p:ext uri="{BB962C8B-B14F-4D97-AF65-F5344CB8AC3E}">
        <p14:creationId xmlns:p14="http://schemas.microsoft.com/office/powerpoint/2010/main" val="16253399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İÇ TETKİK SÜRECİ</a:t>
            </a:r>
            <a:endParaRPr lang="tr-TR" dirty="0">
              <a:latin typeface="+mn-lt"/>
            </a:endParaRPr>
          </a:p>
        </p:txBody>
      </p:sp>
      <p:sp>
        <p:nvSpPr>
          <p:cNvPr id="3" name="İçerik Yer Tutucusu 2"/>
          <p:cNvSpPr>
            <a:spLocks noGrp="1"/>
          </p:cNvSpPr>
          <p:nvPr>
            <p:ph idx="1"/>
          </p:nvPr>
        </p:nvSpPr>
        <p:spPr>
          <a:xfrm>
            <a:off x="838200" y="1825625"/>
            <a:ext cx="10515600" cy="4658302"/>
          </a:xfrm>
        </p:spPr>
        <p:txBody>
          <a:bodyPr/>
          <a:lstStyle/>
          <a:p>
            <a:pPr marL="0" indent="0" algn="just">
              <a:buNone/>
            </a:pPr>
            <a:r>
              <a:rPr lang="tr-TR" b="1" dirty="0" smtClean="0">
                <a:solidFill>
                  <a:srgbClr val="FF0000"/>
                </a:solidFill>
              </a:rPr>
              <a:t>4. Tetkikin Gerçekleştirilmesi</a:t>
            </a:r>
          </a:p>
          <a:p>
            <a:pPr marL="0" indent="0" algn="just">
              <a:buNone/>
            </a:pPr>
            <a:r>
              <a:rPr lang="tr-TR" dirty="0" smtClean="0"/>
              <a:t>Tetkik esnasında 3 adet değerlendirme ölçütü bulunur.</a:t>
            </a:r>
          </a:p>
          <a:p>
            <a:pPr marL="0" indent="0" algn="just">
              <a:buNone/>
            </a:pPr>
            <a:endParaRPr lang="tr-TR" b="1" dirty="0">
              <a:solidFill>
                <a:srgbClr val="FF0000"/>
              </a:solidFill>
            </a:endParaRPr>
          </a:p>
        </p:txBody>
      </p:sp>
      <p:graphicFrame>
        <p:nvGraphicFramePr>
          <p:cNvPr id="4" name="Tablo 3"/>
          <p:cNvGraphicFramePr>
            <a:graphicFrameLocks noGrp="1"/>
          </p:cNvGraphicFramePr>
          <p:nvPr>
            <p:extLst>
              <p:ext uri="{D42A27DB-BD31-4B8C-83A1-F6EECF244321}">
                <p14:modId xmlns:p14="http://schemas.microsoft.com/office/powerpoint/2010/main" val="3205385264"/>
              </p:ext>
            </p:extLst>
          </p:nvPr>
        </p:nvGraphicFramePr>
        <p:xfrm>
          <a:off x="838200" y="2838665"/>
          <a:ext cx="10515600" cy="3395879"/>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405075661"/>
                    </a:ext>
                  </a:extLst>
                </a:gridCol>
                <a:gridCol w="5257800">
                  <a:extLst>
                    <a:ext uri="{9D8B030D-6E8A-4147-A177-3AD203B41FA5}">
                      <a16:colId xmlns:a16="http://schemas.microsoft.com/office/drawing/2014/main" val="1178918846"/>
                    </a:ext>
                  </a:extLst>
                </a:gridCol>
              </a:tblGrid>
              <a:tr h="530606">
                <a:tc>
                  <a:txBody>
                    <a:bodyPr/>
                    <a:lstStyle/>
                    <a:p>
                      <a:pPr algn="ctr"/>
                      <a:r>
                        <a:rPr lang="tr-TR" sz="2400" dirty="0" smtClean="0"/>
                        <a:t>SKOR</a:t>
                      </a:r>
                      <a:endParaRPr lang="tr-TR" sz="2400" dirty="0"/>
                    </a:p>
                  </a:txBody>
                  <a:tcPr/>
                </a:tc>
                <a:tc>
                  <a:txBody>
                    <a:bodyPr/>
                    <a:lstStyle/>
                    <a:p>
                      <a:pPr algn="ctr"/>
                      <a:r>
                        <a:rPr lang="tr-TR" sz="2400" dirty="0" smtClean="0"/>
                        <a:t>AÇIKLAMA</a:t>
                      </a:r>
                      <a:endParaRPr lang="tr-TR" sz="2400" dirty="0"/>
                    </a:p>
                  </a:txBody>
                  <a:tcPr/>
                </a:tc>
                <a:extLst>
                  <a:ext uri="{0D108BD9-81ED-4DB2-BD59-A6C34878D82A}">
                    <a16:rowId xmlns:a16="http://schemas.microsoft.com/office/drawing/2014/main" val="206272164"/>
                  </a:ext>
                </a:extLst>
              </a:tr>
              <a:tr h="530606">
                <a:tc>
                  <a:txBody>
                    <a:bodyPr/>
                    <a:lstStyle/>
                    <a:p>
                      <a:r>
                        <a:rPr lang="tr-TR" sz="2400" dirty="0" smtClean="0"/>
                        <a:t>Uygun</a:t>
                      </a:r>
                      <a:endParaRPr lang="tr-TR" sz="2400" dirty="0"/>
                    </a:p>
                  </a:txBody>
                  <a:tcPr anchor="ctr"/>
                </a:tc>
                <a:tc>
                  <a:txBody>
                    <a:bodyPr/>
                    <a:lstStyle/>
                    <a:p>
                      <a:r>
                        <a:rPr lang="tr-TR" sz="2400" dirty="0" smtClean="0"/>
                        <a:t>Uygulamalar çok iyi</a:t>
                      </a:r>
                      <a:endParaRPr lang="tr-TR" sz="2400" dirty="0"/>
                    </a:p>
                  </a:txBody>
                  <a:tcPr/>
                </a:tc>
                <a:extLst>
                  <a:ext uri="{0D108BD9-81ED-4DB2-BD59-A6C34878D82A}">
                    <a16:rowId xmlns:a16="http://schemas.microsoft.com/office/drawing/2014/main" val="2673193305"/>
                  </a:ext>
                </a:extLst>
              </a:tr>
              <a:tr h="955091">
                <a:tc>
                  <a:txBody>
                    <a:bodyPr/>
                    <a:lstStyle/>
                    <a:p>
                      <a:r>
                        <a:rPr lang="tr-TR" sz="2400" dirty="0" smtClean="0"/>
                        <a:t>Kısmen Uygun</a:t>
                      </a:r>
                      <a:endParaRPr lang="tr-TR" sz="2400" dirty="0"/>
                    </a:p>
                  </a:txBody>
                  <a:tcPr anchor="ctr"/>
                </a:tc>
                <a:tc>
                  <a:txBody>
                    <a:bodyPr/>
                    <a:lstStyle/>
                    <a:p>
                      <a:r>
                        <a:rPr lang="tr-TR" sz="2400" dirty="0" smtClean="0"/>
                        <a:t>Uygulamalar iyi, gözlem gerekebilir </a:t>
                      </a:r>
                      <a:r>
                        <a:rPr lang="tr-TR" sz="2400" dirty="0" smtClean="0"/>
                        <a:t>(minör uygunsuzluk)</a:t>
                      </a:r>
                      <a:endParaRPr lang="tr-TR" sz="2400" dirty="0"/>
                    </a:p>
                  </a:txBody>
                  <a:tcPr/>
                </a:tc>
                <a:extLst>
                  <a:ext uri="{0D108BD9-81ED-4DB2-BD59-A6C34878D82A}">
                    <a16:rowId xmlns:a16="http://schemas.microsoft.com/office/drawing/2014/main" val="2225036215"/>
                  </a:ext>
                </a:extLst>
              </a:tr>
              <a:tr h="1379576">
                <a:tc>
                  <a:txBody>
                    <a:bodyPr/>
                    <a:lstStyle/>
                    <a:p>
                      <a:r>
                        <a:rPr lang="tr-TR" sz="2400" dirty="0" smtClean="0"/>
                        <a:t>Uygun Değil</a:t>
                      </a:r>
                      <a:endParaRPr lang="tr-TR" sz="2400" dirty="0"/>
                    </a:p>
                  </a:txBody>
                  <a:tcPr anchor="ctr"/>
                </a:tc>
                <a:tc>
                  <a:txBody>
                    <a:bodyPr/>
                    <a:lstStyle/>
                    <a:p>
                      <a:r>
                        <a:rPr lang="tr-TR" sz="2400" dirty="0" smtClean="0"/>
                        <a:t>Uygulamalar kötü acil iyileştirme gerekiyor / Uygulama yapılmıyor (majör uygunsuzluk - Düzeltici Faaliyet Talebi) </a:t>
                      </a:r>
                      <a:endParaRPr lang="tr-TR" sz="2400" dirty="0"/>
                    </a:p>
                  </a:txBody>
                  <a:tcPr/>
                </a:tc>
                <a:extLst>
                  <a:ext uri="{0D108BD9-81ED-4DB2-BD59-A6C34878D82A}">
                    <a16:rowId xmlns:a16="http://schemas.microsoft.com/office/drawing/2014/main" val="378943864"/>
                  </a:ext>
                </a:extLst>
              </a:tr>
            </a:tbl>
          </a:graphicData>
        </a:graphic>
      </p:graphicFrame>
      <p:pic>
        <p:nvPicPr>
          <p:cNvPr id="5" name="Resi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4036" y="225055"/>
            <a:ext cx="1510832" cy="1512723"/>
          </a:xfrm>
          <a:prstGeom prst="rect">
            <a:avLst/>
          </a:prstGeom>
        </p:spPr>
      </p:pic>
    </p:spTree>
    <p:extLst>
      <p:ext uri="{BB962C8B-B14F-4D97-AF65-F5344CB8AC3E}">
        <p14:creationId xmlns:p14="http://schemas.microsoft.com/office/powerpoint/2010/main" val="3854763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İÇ TETKİK SÜRECİ</a:t>
            </a:r>
            <a:endParaRPr lang="tr-TR" dirty="0">
              <a:latin typeface="+mn-lt"/>
            </a:endParaRPr>
          </a:p>
        </p:txBody>
      </p:sp>
      <p:sp>
        <p:nvSpPr>
          <p:cNvPr id="3" name="İçerik Yer Tutucusu 2"/>
          <p:cNvSpPr>
            <a:spLocks noGrp="1"/>
          </p:cNvSpPr>
          <p:nvPr>
            <p:ph idx="1"/>
          </p:nvPr>
        </p:nvSpPr>
        <p:spPr/>
        <p:txBody>
          <a:bodyPr/>
          <a:lstStyle/>
          <a:p>
            <a:pPr marL="0" indent="0" algn="just">
              <a:buNone/>
            </a:pPr>
            <a:r>
              <a:rPr lang="tr-TR" b="1" dirty="0" smtClean="0">
                <a:solidFill>
                  <a:srgbClr val="FF0000"/>
                </a:solidFill>
              </a:rPr>
              <a:t>4. Tetkikin Gerçekleştirilmesi</a:t>
            </a:r>
          </a:p>
          <a:p>
            <a:pPr marL="0" indent="0" algn="just">
              <a:buNone/>
            </a:pPr>
            <a:r>
              <a:rPr lang="tr-TR" dirty="0" smtClean="0"/>
              <a:t>Tetkikte</a:t>
            </a:r>
            <a:r>
              <a:rPr lang="tr-TR" dirty="0" smtClean="0"/>
              <a:t> tespit edilen tüm olumlu ve olumsuz bulgu ve gözlemler İç Tetkik Soru Listesinde yer alan </a:t>
            </a:r>
            <a:r>
              <a:rPr lang="tr-TR" b="1" dirty="0" smtClean="0"/>
              <a:t>Açıklamalar bölümüne </a:t>
            </a:r>
            <a:r>
              <a:rPr lang="tr-TR" dirty="0" smtClean="0"/>
              <a:t>kaydedilmelidir. İlgili soru kapsamında herhangi bir problem tespit edilmezse diğer alanlara geçilir. Mevcutta yürütülen faaliyetlere yönelik kayıtlar açık bir şekilde belirtilmelidir.</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4036" y="225055"/>
            <a:ext cx="1510832" cy="1512723"/>
          </a:xfrm>
          <a:prstGeom prst="rect">
            <a:avLst/>
          </a:prstGeom>
        </p:spPr>
      </p:pic>
    </p:spTree>
    <p:extLst>
      <p:ext uri="{BB962C8B-B14F-4D97-AF65-F5344CB8AC3E}">
        <p14:creationId xmlns:p14="http://schemas.microsoft.com/office/powerpoint/2010/main" val="26622821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İÇ TETKİK SÜRECİ</a:t>
            </a:r>
            <a:endParaRPr lang="tr-TR" dirty="0">
              <a:latin typeface="+mn-lt"/>
            </a:endParaRPr>
          </a:p>
        </p:txBody>
      </p:sp>
      <p:sp>
        <p:nvSpPr>
          <p:cNvPr id="3" name="İçerik Yer Tutucusu 2"/>
          <p:cNvSpPr>
            <a:spLocks noGrp="1"/>
          </p:cNvSpPr>
          <p:nvPr>
            <p:ph idx="1"/>
          </p:nvPr>
        </p:nvSpPr>
        <p:spPr/>
        <p:txBody>
          <a:bodyPr>
            <a:normAutofit/>
          </a:bodyPr>
          <a:lstStyle/>
          <a:p>
            <a:pPr marL="0" indent="0" algn="just">
              <a:buNone/>
            </a:pPr>
            <a:r>
              <a:rPr lang="tr-TR" b="1" dirty="0" smtClean="0">
                <a:solidFill>
                  <a:srgbClr val="FF0000"/>
                </a:solidFill>
              </a:rPr>
              <a:t>4. Tetkikin Gerçekleştirilmesi</a:t>
            </a:r>
          </a:p>
          <a:p>
            <a:pPr marL="0" indent="0" algn="just">
              <a:buNone/>
            </a:pPr>
            <a:r>
              <a:rPr lang="tr-TR" dirty="0" smtClean="0"/>
              <a:t>Tetkikçiler, gerek gördükleri takdirde, denetim esnasında ek sorular sorabilirler. </a:t>
            </a:r>
            <a:r>
              <a:rPr lang="tr-TR" b="1" dirty="0" smtClean="0"/>
              <a:t>Ek sorular</a:t>
            </a:r>
            <a:r>
              <a:rPr lang="tr-TR" dirty="0" smtClean="0"/>
              <a:t>, soru listesinin son sayfasında bulunan bölüme tetkikçi tarafından </a:t>
            </a:r>
            <a:r>
              <a:rPr lang="tr-TR" b="1" dirty="0" smtClean="0"/>
              <a:t>eklenmelidir.</a:t>
            </a:r>
            <a:r>
              <a:rPr lang="tr-TR" dirty="0" smtClean="0"/>
              <a:t> Tetkik esnasında uygunsuzlukların, süreçteki aksaklıkların giderilmesi yahut iyileştirme önerilerinin uygulanmasının sağlanması için </a:t>
            </a:r>
            <a:r>
              <a:rPr lang="tr-TR" b="1" dirty="0" smtClean="0"/>
              <a:t>majör ve minör </a:t>
            </a:r>
            <a:r>
              <a:rPr lang="tr-TR" dirty="0" smtClean="0"/>
              <a:t>uygunsuzluklar belirtilmelidir.</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4036" y="225055"/>
            <a:ext cx="1510832" cy="1512723"/>
          </a:xfrm>
          <a:prstGeom prst="rect">
            <a:avLst/>
          </a:prstGeom>
        </p:spPr>
      </p:pic>
    </p:spTree>
    <p:extLst>
      <p:ext uri="{BB962C8B-B14F-4D97-AF65-F5344CB8AC3E}">
        <p14:creationId xmlns:p14="http://schemas.microsoft.com/office/powerpoint/2010/main" val="21784643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İÇ TETKİK SÜRECİ</a:t>
            </a:r>
            <a:endParaRPr lang="tr-TR" dirty="0">
              <a:latin typeface="+mn-lt"/>
            </a:endParaRPr>
          </a:p>
        </p:txBody>
      </p:sp>
      <p:sp>
        <p:nvSpPr>
          <p:cNvPr id="3" name="İçerik Yer Tutucusu 2"/>
          <p:cNvSpPr>
            <a:spLocks noGrp="1"/>
          </p:cNvSpPr>
          <p:nvPr>
            <p:ph idx="1"/>
          </p:nvPr>
        </p:nvSpPr>
        <p:spPr/>
        <p:txBody>
          <a:bodyPr/>
          <a:lstStyle/>
          <a:p>
            <a:pPr marL="0" indent="0" algn="just">
              <a:buNone/>
            </a:pPr>
            <a:r>
              <a:rPr lang="tr-TR" b="1" dirty="0" smtClean="0">
                <a:solidFill>
                  <a:srgbClr val="FF0000"/>
                </a:solidFill>
              </a:rPr>
              <a:t>4. Tetkikin Gerçekleştirilmesi</a:t>
            </a:r>
          </a:p>
          <a:p>
            <a:pPr marL="0" indent="0" algn="just">
              <a:buNone/>
            </a:pPr>
            <a:r>
              <a:rPr lang="tr-TR" b="1" dirty="0" smtClean="0"/>
              <a:t>Majör Uygunsuzluk: </a:t>
            </a:r>
            <a:r>
              <a:rPr lang="tr-TR" dirty="0" smtClean="0"/>
              <a:t> Standardın herhangi bir maddesinin tamamen uygulanmadığı durumların objektif kanıtlar ile ispatı halinde yazılması gereken bulgu türüdür. Ancak aynı maddeden birden çok minör hata durumu var ise bu durum da majör bulguya dönüşebilir.</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4036" y="225055"/>
            <a:ext cx="1510832" cy="1512723"/>
          </a:xfrm>
          <a:prstGeom prst="rect">
            <a:avLst/>
          </a:prstGeom>
        </p:spPr>
      </p:pic>
    </p:spTree>
    <p:extLst>
      <p:ext uri="{BB962C8B-B14F-4D97-AF65-F5344CB8AC3E}">
        <p14:creationId xmlns:p14="http://schemas.microsoft.com/office/powerpoint/2010/main" val="32295225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İÇ TETKİK SÜRECİ</a:t>
            </a:r>
            <a:endParaRPr lang="tr-TR" dirty="0">
              <a:latin typeface="+mn-lt"/>
            </a:endParaRPr>
          </a:p>
        </p:txBody>
      </p:sp>
      <p:sp>
        <p:nvSpPr>
          <p:cNvPr id="3" name="İçerik Yer Tutucusu 2"/>
          <p:cNvSpPr>
            <a:spLocks noGrp="1"/>
          </p:cNvSpPr>
          <p:nvPr>
            <p:ph idx="1"/>
          </p:nvPr>
        </p:nvSpPr>
        <p:spPr/>
        <p:txBody>
          <a:bodyPr/>
          <a:lstStyle/>
          <a:p>
            <a:pPr marL="0" indent="0" algn="just">
              <a:buNone/>
            </a:pPr>
            <a:r>
              <a:rPr lang="tr-TR" b="1" dirty="0" smtClean="0">
                <a:solidFill>
                  <a:srgbClr val="FF0000"/>
                </a:solidFill>
              </a:rPr>
              <a:t>4. Tetkikin Gerçekleştirilmesi</a:t>
            </a:r>
          </a:p>
          <a:p>
            <a:pPr marL="0" indent="0" algn="just">
              <a:buNone/>
            </a:pPr>
            <a:r>
              <a:rPr lang="tr-TR" b="1" dirty="0" smtClean="0"/>
              <a:t>Minör Uygunsuzluk: </a:t>
            </a:r>
            <a:r>
              <a:rPr lang="tr-TR" dirty="0" smtClean="0"/>
              <a:t>Standardın herhangi bir maddesinin uygulamalar esnasında aksatılması ya da gerçekleştirilen bazı uygulamaların standart olarak yazılı hâle getirilmemesi durumunda objektif kanıtlarla ispatlanması gereken bulgu türüdür. “Yazılmış bir eylemin yapılmaması ya da yapılmış bir eylemin yazılmaması” durumudur. </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4036" y="225055"/>
            <a:ext cx="1510832" cy="1512723"/>
          </a:xfrm>
          <a:prstGeom prst="rect">
            <a:avLst/>
          </a:prstGeom>
        </p:spPr>
      </p:pic>
    </p:spTree>
    <p:extLst>
      <p:ext uri="{BB962C8B-B14F-4D97-AF65-F5344CB8AC3E}">
        <p14:creationId xmlns:p14="http://schemas.microsoft.com/office/powerpoint/2010/main" val="11330386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İÇ TETKİK SÜRECİ</a:t>
            </a:r>
            <a:endParaRPr lang="tr-TR" dirty="0">
              <a:latin typeface="+mn-lt"/>
            </a:endParaRPr>
          </a:p>
        </p:txBody>
      </p:sp>
      <p:sp>
        <p:nvSpPr>
          <p:cNvPr id="3" name="İçerik Yer Tutucusu 2"/>
          <p:cNvSpPr>
            <a:spLocks noGrp="1"/>
          </p:cNvSpPr>
          <p:nvPr>
            <p:ph idx="1"/>
          </p:nvPr>
        </p:nvSpPr>
        <p:spPr/>
        <p:txBody>
          <a:bodyPr/>
          <a:lstStyle/>
          <a:p>
            <a:pPr marL="0" indent="0" algn="just">
              <a:buNone/>
            </a:pPr>
            <a:r>
              <a:rPr lang="tr-TR" b="1" dirty="0" smtClean="0">
                <a:solidFill>
                  <a:srgbClr val="FF0000"/>
                </a:solidFill>
              </a:rPr>
              <a:t>5. </a:t>
            </a:r>
            <a:r>
              <a:rPr lang="tr-TR" b="1" dirty="0" smtClean="0">
                <a:solidFill>
                  <a:srgbClr val="FF0000"/>
                </a:solidFill>
              </a:rPr>
              <a:t>Düzeltici ve İyileştirici Faaliyet (DİF) Talebi</a:t>
            </a:r>
          </a:p>
          <a:p>
            <a:pPr marL="0" indent="0" algn="just">
              <a:buNone/>
            </a:pPr>
            <a:r>
              <a:rPr lang="tr-TR" dirty="0" smtClean="0"/>
              <a:t>Her bir uygunsuzluk için yapılacak düzeltici faaliyetler, Düzeltici ve İyileştirici Faaliyet Formuna işlenerek süreç sahibi veya sorumlusu ile birlikte imzalanır. </a:t>
            </a:r>
            <a:endParaRPr lang="tr-TR" b="1" dirty="0" smtClean="0">
              <a:solidFill>
                <a:srgbClr val="FF0000"/>
              </a:solidFill>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4036" y="225055"/>
            <a:ext cx="1510832" cy="1512723"/>
          </a:xfrm>
          <a:prstGeom prst="rect">
            <a:avLst/>
          </a:prstGeom>
        </p:spPr>
      </p:pic>
    </p:spTree>
    <p:extLst>
      <p:ext uri="{BB962C8B-B14F-4D97-AF65-F5344CB8AC3E}">
        <p14:creationId xmlns:p14="http://schemas.microsoft.com/office/powerpoint/2010/main" val="17378533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İÇ TETKİK SÜRECİ</a:t>
            </a:r>
            <a:endParaRPr lang="tr-TR" b="1" dirty="0">
              <a:latin typeface="+mn-lt"/>
            </a:endParaRPr>
          </a:p>
        </p:txBody>
      </p:sp>
      <p:sp>
        <p:nvSpPr>
          <p:cNvPr id="3" name="İçerik Yer Tutucusu 2"/>
          <p:cNvSpPr>
            <a:spLocks noGrp="1"/>
          </p:cNvSpPr>
          <p:nvPr>
            <p:ph idx="1"/>
          </p:nvPr>
        </p:nvSpPr>
        <p:spPr/>
        <p:txBody>
          <a:bodyPr/>
          <a:lstStyle/>
          <a:p>
            <a:pPr marL="0" indent="0" algn="just">
              <a:buNone/>
            </a:pPr>
            <a:r>
              <a:rPr lang="tr-TR" b="1" dirty="0" smtClean="0">
                <a:solidFill>
                  <a:srgbClr val="FF0000"/>
                </a:solidFill>
              </a:rPr>
              <a:t>5. Düzeltici ve İyileştirici Faaliyet (DİF) Talebi</a:t>
            </a:r>
            <a:endParaRPr lang="tr-TR" dirty="0" smtClean="0"/>
          </a:p>
          <a:p>
            <a:pPr marL="0" indent="0" algn="just">
              <a:buNone/>
            </a:pPr>
            <a:r>
              <a:rPr lang="tr-TR" dirty="0" smtClean="0"/>
              <a:t>Tetkik raporları ve Düzeltici ve İyileştirici Faaliyet Formlarının orijinalleri ekip lideri tetkikçi tarafından Kalite Koordinatörlüğüne teslim edilir. Kalite Koordinatörlüğüne teslim edilen tetkik raporu ve ekleri, Düzeltici ve İyileştirici Faaliyet Formlarının numaraları verilir. </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4036" y="225055"/>
            <a:ext cx="1510832" cy="1512723"/>
          </a:xfrm>
          <a:prstGeom prst="rect">
            <a:avLst/>
          </a:prstGeom>
        </p:spPr>
      </p:pic>
    </p:spTree>
    <p:extLst>
      <p:ext uri="{BB962C8B-B14F-4D97-AF65-F5344CB8AC3E}">
        <p14:creationId xmlns:p14="http://schemas.microsoft.com/office/powerpoint/2010/main" val="35285225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İÇ TETKİK SÜRECİ</a:t>
            </a:r>
            <a:endParaRPr lang="tr-TR" dirty="0">
              <a:latin typeface="+mn-lt"/>
            </a:endParaRPr>
          </a:p>
        </p:txBody>
      </p:sp>
      <p:sp>
        <p:nvSpPr>
          <p:cNvPr id="3" name="İçerik Yer Tutucusu 2"/>
          <p:cNvSpPr>
            <a:spLocks noGrp="1"/>
          </p:cNvSpPr>
          <p:nvPr>
            <p:ph idx="1"/>
          </p:nvPr>
        </p:nvSpPr>
        <p:spPr/>
        <p:txBody>
          <a:bodyPr/>
          <a:lstStyle/>
          <a:p>
            <a:pPr marL="0" indent="0" algn="just">
              <a:buNone/>
            </a:pPr>
            <a:r>
              <a:rPr lang="tr-TR" b="1" dirty="0" smtClean="0">
                <a:solidFill>
                  <a:srgbClr val="FF0000"/>
                </a:solidFill>
              </a:rPr>
              <a:t>5. Düzeltici ve İyileştirici Faaliyet (DİF) Talebi</a:t>
            </a:r>
          </a:p>
          <a:p>
            <a:pPr marL="0" indent="0" algn="just">
              <a:buNone/>
            </a:pPr>
            <a:r>
              <a:rPr lang="tr-TR" dirty="0" smtClean="0"/>
              <a:t>Kalite Koordinatörlüğü, tetkikçiler tarafından uygunsuzluk olarak bildirilen konulara ilişkin </a:t>
            </a:r>
            <a:r>
              <a:rPr lang="tr-TR" b="1" dirty="0" smtClean="0"/>
              <a:t>UYGUN GÖRÜLEN </a:t>
            </a:r>
            <a:r>
              <a:rPr lang="tr-TR" dirty="0" smtClean="0"/>
              <a:t>uygunsuzlukların kök nedeninin belirlenmesi için Düzeltici ve İyileştirici Faaliyet Talep Formunu ilgili birime tekrar gönderir. Tetkik edilen birimden, tespit edilen uygunsuzluklara yönelik kök neden analizinin tamamlanması ve yapılacak faaliyetler ve </a:t>
            </a:r>
            <a:r>
              <a:rPr lang="tr-TR" dirty="0" err="1" smtClean="0"/>
              <a:t>termin</a:t>
            </a:r>
            <a:r>
              <a:rPr lang="tr-TR" dirty="0" smtClean="0"/>
              <a:t> tarihi belirlenerek Düzeltici ve İyileştirici Faaliyet Talep Formunu Kalite Koordinatörlüğü’ne gönderilmesi istenir.</a:t>
            </a:r>
            <a:endParaRPr lang="tr-TR" b="1" dirty="0" smtClean="0">
              <a:solidFill>
                <a:srgbClr val="FF0000"/>
              </a:solidFill>
            </a:endParaRPr>
          </a:p>
          <a:p>
            <a:pPr marL="0" indent="0" algn="just">
              <a:buNone/>
            </a:pP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4036" y="225055"/>
            <a:ext cx="1510832" cy="1512723"/>
          </a:xfrm>
          <a:prstGeom prst="rect">
            <a:avLst/>
          </a:prstGeom>
        </p:spPr>
      </p:pic>
    </p:spTree>
    <p:extLst>
      <p:ext uri="{BB962C8B-B14F-4D97-AF65-F5344CB8AC3E}">
        <p14:creationId xmlns:p14="http://schemas.microsoft.com/office/powerpoint/2010/main" val="6312506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İÇ TETKİK SÜRECİ</a:t>
            </a:r>
            <a:endParaRPr lang="tr-TR" dirty="0">
              <a:latin typeface="+mn-lt"/>
            </a:endParaRPr>
          </a:p>
        </p:txBody>
      </p:sp>
      <p:sp>
        <p:nvSpPr>
          <p:cNvPr id="3" name="İçerik Yer Tutucusu 2"/>
          <p:cNvSpPr>
            <a:spLocks noGrp="1"/>
          </p:cNvSpPr>
          <p:nvPr>
            <p:ph idx="1"/>
          </p:nvPr>
        </p:nvSpPr>
        <p:spPr/>
        <p:txBody>
          <a:bodyPr>
            <a:normAutofit/>
          </a:bodyPr>
          <a:lstStyle/>
          <a:p>
            <a:pPr marL="0" indent="0" algn="just">
              <a:buNone/>
            </a:pPr>
            <a:r>
              <a:rPr lang="tr-TR" b="1" dirty="0" smtClean="0">
                <a:solidFill>
                  <a:srgbClr val="FF0000"/>
                </a:solidFill>
              </a:rPr>
              <a:t>6. Tetkik Raporu Hazırlama (Ara Değerlendirme Toplantısı)</a:t>
            </a:r>
          </a:p>
          <a:p>
            <a:pPr marL="0" indent="0" algn="just">
              <a:buNone/>
            </a:pPr>
            <a:r>
              <a:rPr lang="tr-TR" dirty="0" smtClean="0"/>
              <a:t>Tetkikin tamamlanmasından itibaren yalnızca tetkikçilerin olduğu bir ortamda, tetkikçi(</a:t>
            </a:r>
            <a:r>
              <a:rPr lang="tr-TR" dirty="0" err="1" smtClean="0"/>
              <a:t>ler</a:t>
            </a:r>
            <a:r>
              <a:rPr lang="tr-TR" dirty="0" smtClean="0"/>
              <a:t>) tarafından Standardın tetkik edilen her bir bölümü için </a:t>
            </a:r>
            <a:r>
              <a:rPr lang="tr-TR" b="1" dirty="0" smtClean="0"/>
              <a:t>İç Tetkik Raporu </a:t>
            </a:r>
            <a:r>
              <a:rPr lang="tr-TR" dirty="0" smtClean="0"/>
              <a:t>düzenlenir. Bu raporda denetim bulgularının olumlu ve olumsuz yönleri belirtilerek, uygunsuzluklar ve iyileştirmeler için başlatılacak </a:t>
            </a:r>
            <a:r>
              <a:rPr lang="tr-TR" dirty="0" err="1" smtClean="0"/>
              <a:t>DİF’ler</a:t>
            </a:r>
            <a:r>
              <a:rPr lang="tr-TR" dirty="0" smtClean="0"/>
              <a:t> belirtilir. Raporda süreç çıktısını olumlu yönde etkileyecek önerilerde sunulabilir. </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4036" y="225055"/>
            <a:ext cx="1510832" cy="1512723"/>
          </a:xfrm>
          <a:prstGeom prst="rect">
            <a:avLst/>
          </a:prstGeom>
        </p:spPr>
      </p:pic>
    </p:spTree>
    <p:extLst>
      <p:ext uri="{BB962C8B-B14F-4D97-AF65-F5344CB8AC3E}">
        <p14:creationId xmlns:p14="http://schemas.microsoft.com/office/powerpoint/2010/main" val="18108789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İÇ TETKİK NEDİR?</a:t>
            </a:r>
            <a:endParaRPr lang="tr-TR" b="1" dirty="0">
              <a:latin typeface="+mn-lt"/>
            </a:endParaRPr>
          </a:p>
        </p:txBody>
      </p:sp>
      <p:sp>
        <p:nvSpPr>
          <p:cNvPr id="3" name="İçerik Yer Tutucusu 2"/>
          <p:cNvSpPr>
            <a:spLocks noGrp="1"/>
          </p:cNvSpPr>
          <p:nvPr>
            <p:ph idx="1"/>
          </p:nvPr>
        </p:nvSpPr>
        <p:spPr/>
        <p:txBody>
          <a:bodyPr/>
          <a:lstStyle/>
          <a:p>
            <a:pPr marL="0" indent="0" algn="just">
              <a:buNone/>
            </a:pPr>
            <a:r>
              <a:rPr lang="tr-TR" dirty="0" smtClean="0"/>
              <a:t>TS EN ISO 9001: 2015 kapsamında, oluşturulan kalite yönetim sisteminin kuruluş içerisindeki etkinliğini ölçmeyi ve gerekli tedbirlerin alınmasını sağlayan incelemedir. </a:t>
            </a:r>
          </a:p>
          <a:p>
            <a:pPr marL="0" indent="0" algn="just">
              <a:buNone/>
            </a:pPr>
            <a:r>
              <a:rPr lang="tr-TR" b="1" u="sng" dirty="0" smtClean="0"/>
              <a:t>İç tetkikte amaç</a:t>
            </a:r>
            <a:r>
              <a:rPr lang="tr-TR" dirty="0" smtClean="0"/>
              <a:t>, kuruluşun zayıf ve geliştirilecek yanlarının objektif olarak tespit edilmesi, oluşabilecek problemlerin önceden tahmin edilmesi ve sistemin geliştirilmesi amacıyla fırsatların yakalanmasıdır.</a:t>
            </a:r>
          </a:p>
          <a:p>
            <a:pPr marL="0" indent="0" algn="just">
              <a:buNone/>
            </a:pP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4036" y="225055"/>
            <a:ext cx="1510832" cy="1512723"/>
          </a:xfrm>
          <a:prstGeom prst="rect">
            <a:avLst/>
          </a:prstGeom>
        </p:spPr>
      </p:pic>
    </p:spTree>
    <p:extLst>
      <p:ext uri="{BB962C8B-B14F-4D97-AF65-F5344CB8AC3E}">
        <p14:creationId xmlns:p14="http://schemas.microsoft.com/office/powerpoint/2010/main" val="17230781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İÇ TETKİK SÜRECİ</a:t>
            </a:r>
            <a:endParaRPr lang="tr-TR" dirty="0">
              <a:latin typeface="+mn-lt"/>
            </a:endParaRPr>
          </a:p>
        </p:txBody>
      </p:sp>
      <p:sp>
        <p:nvSpPr>
          <p:cNvPr id="3" name="İçerik Yer Tutucusu 2"/>
          <p:cNvSpPr>
            <a:spLocks noGrp="1"/>
          </p:cNvSpPr>
          <p:nvPr>
            <p:ph idx="1"/>
          </p:nvPr>
        </p:nvSpPr>
        <p:spPr>
          <a:xfrm>
            <a:off x="838200" y="1496291"/>
            <a:ext cx="10515600" cy="4142509"/>
          </a:xfrm>
        </p:spPr>
        <p:txBody>
          <a:bodyPr>
            <a:normAutofit/>
          </a:bodyPr>
          <a:lstStyle/>
          <a:p>
            <a:pPr marL="0" indent="0" algn="just">
              <a:buNone/>
            </a:pPr>
            <a:r>
              <a:rPr lang="tr-TR" b="1" dirty="0" smtClean="0">
                <a:solidFill>
                  <a:srgbClr val="FF0000"/>
                </a:solidFill>
              </a:rPr>
              <a:t>7. Kapanış Toplantısı</a:t>
            </a:r>
            <a:endParaRPr lang="tr-TR" b="1" dirty="0">
              <a:solidFill>
                <a:srgbClr val="FF0000"/>
              </a:solidFill>
            </a:endParaRPr>
          </a:p>
          <a:p>
            <a:pPr marL="0" indent="0" algn="just">
              <a:buNone/>
            </a:pPr>
            <a:r>
              <a:rPr lang="tr-TR" dirty="0" smtClean="0"/>
              <a:t>Tetkikin sonunda birim yöneticileri, süreç temsilcileri ve ihtiyaç duyulan personelin iştirakiyle bir toplantı yapılır. Tespit edilen bulgulara yönelik açıklamalarda bulunulur. İç Tetkik Raporu ile Düzeltici ve İyileştirici Faaliyet Formunun birer kopyası ilgili süreç sahibine/birim yöneticisine verilir. </a:t>
            </a:r>
            <a:endParaRPr lang="tr-TR" b="1" dirty="0" smtClean="0">
              <a:solidFill>
                <a:srgbClr val="FF0000"/>
              </a:solidFill>
            </a:endParaRPr>
          </a:p>
          <a:p>
            <a:pPr marL="0" indent="0" algn="just">
              <a:buNone/>
            </a:pPr>
            <a:endParaRPr lang="tr-TR" b="1" dirty="0">
              <a:solidFill>
                <a:srgbClr val="FF0000"/>
              </a:solidFill>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4036" y="225055"/>
            <a:ext cx="1510832" cy="1512723"/>
          </a:xfrm>
          <a:prstGeom prst="rect">
            <a:avLst/>
          </a:prstGeom>
        </p:spPr>
      </p:pic>
    </p:spTree>
    <p:extLst>
      <p:ext uri="{BB962C8B-B14F-4D97-AF65-F5344CB8AC3E}">
        <p14:creationId xmlns:p14="http://schemas.microsoft.com/office/powerpoint/2010/main" val="30724071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İÇ TETKİK SÜRECİ</a:t>
            </a:r>
            <a:endParaRPr lang="tr-TR" dirty="0">
              <a:latin typeface="+mn-lt"/>
            </a:endParaRPr>
          </a:p>
        </p:txBody>
      </p:sp>
      <p:sp>
        <p:nvSpPr>
          <p:cNvPr id="3" name="İçerik Yer Tutucusu 2"/>
          <p:cNvSpPr>
            <a:spLocks noGrp="1"/>
          </p:cNvSpPr>
          <p:nvPr>
            <p:ph idx="1"/>
          </p:nvPr>
        </p:nvSpPr>
        <p:spPr/>
        <p:txBody>
          <a:bodyPr/>
          <a:lstStyle/>
          <a:p>
            <a:pPr marL="0" indent="0" algn="just">
              <a:buNone/>
            </a:pPr>
            <a:r>
              <a:rPr lang="tr-TR" b="1" dirty="0" smtClean="0">
                <a:solidFill>
                  <a:srgbClr val="FF0000"/>
                </a:solidFill>
              </a:rPr>
              <a:t>8. </a:t>
            </a:r>
            <a:r>
              <a:rPr lang="tr-TR" b="1" dirty="0" smtClean="0">
                <a:solidFill>
                  <a:srgbClr val="FF0000"/>
                </a:solidFill>
              </a:rPr>
              <a:t>Kalite Koordinatörlüğüne teslim edilecek dosya içeriği aşağıda belirtilen dokümanlardan oluşur:</a:t>
            </a:r>
          </a:p>
          <a:p>
            <a:pPr marL="514350" indent="-514350" algn="just">
              <a:buFont typeface="+mj-lt"/>
              <a:buAutoNum type="alphaLcPeriod"/>
            </a:pPr>
            <a:r>
              <a:rPr lang="tr-TR" dirty="0" smtClean="0"/>
              <a:t>İç Tetkik Soru Listesi</a:t>
            </a:r>
          </a:p>
          <a:p>
            <a:pPr marL="514350" indent="-514350" algn="just">
              <a:buFont typeface="+mj-lt"/>
              <a:buAutoNum type="alphaLcPeriod"/>
            </a:pPr>
            <a:r>
              <a:rPr lang="tr-TR" dirty="0" smtClean="0"/>
              <a:t>İç Tetkik Raporu </a:t>
            </a:r>
          </a:p>
          <a:p>
            <a:pPr marL="514350" indent="-514350" algn="just">
              <a:buFont typeface="+mj-lt"/>
              <a:buAutoNum type="alphaLcPeriod"/>
            </a:pPr>
            <a:r>
              <a:rPr lang="tr-TR" dirty="0" smtClean="0"/>
              <a:t>Düzeltici ve İyileştirici Faaliyet Formu</a:t>
            </a:r>
          </a:p>
          <a:p>
            <a:pPr marL="514350" indent="-514350" algn="just">
              <a:buFont typeface="+mj-lt"/>
              <a:buAutoNum type="alphaLcPeriod"/>
            </a:pPr>
            <a:r>
              <a:rPr lang="tr-TR" dirty="0" smtClean="0"/>
              <a:t>Toplantı Tutanağı</a:t>
            </a:r>
          </a:p>
          <a:p>
            <a:pPr marL="0" indent="0">
              <a:buNone/>
            </a:pP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4036" y="225055"/>
            <a:ext cx="1510832" cy="1512723"/>
          </a:xfrm>
          <a:prstGeom prst="rect">
            <a:avLst/>
          </a:prstGeom>
        </p:spPr>
      </p:pic>
    </p:spTree>
    <p:extLst>
      <p:ext uri="{BB962C8B-B14F-4D97-AF65-F5344CB8AC3E}">
        <p14:creationId xmlns:p14="http://schemas.microsoft.com/office/powerpoint/2010/main" val="41803631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61654" y="2643042"/>
            <a:ext cx="9511145" cy="2496993"/>
          </a:xfrm>
        </p:spPr>
        <p:txBody>
          <a:bodyPr>
            <a:noAutofit/>
          </a:bodyPr>
          <a:lstStyle/>
          <a:p>
            <a:pPr marL="0" indent="0">
              <a:buNone/>
            </a:pPr>
            <a:r>
              <a:rPr lang="tr-TR" sz="8800" b="1" dirty="0" smtClean="0"/>
              <a:t>TEŞEKKÜR EDERİM</a:t>
            </a:r>
            <a:endParaRPr lang="tr-TR" sz="8800" b="1" dirty="0"/>
          </a:p>
        </p:txBody>
      </p:sp>
    </p:spTree>
    <p:extLst>
      <p:ext uri="{BB962C8B-B14F-4D97-AF65-F5344CB8AC3E}">
        <p14:creationId xmlns:p14="http://schemas.microsoft.com/office/powerpoint/2010/main" val="16812775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latin typeface="+mn-lt"/>
              </a:rPr>
              <a:t>İÇ TETKİKİN AMACI NEDİR?</a:t>
            </a:r>
            <a:endParaRPr lang="tr-TR" b="1" dirty="0">
              <a:latin typeface="+mn-lt"/>
            </a:endParaRPr>
          </a:p>
        </p:txBody>
      </p:sp>
      <p:sp>
        <p:nvSpPr>
          <p:cNvPr id="3" name="İçerik Yer Tutucusu 2"/>
          <p:cNvSpPr>
            <a:spLocks noGrp="1"/>
          </p:cNvSpPr>
          <p:nvPr>
            <p:ph idx="1"/>
          </p:nvPr>
        </p:nvSpPr>
        <p:spPr/>
        <p:txBody>
          <a:bodyPr>
            <a:normAutofit/>
          </a:bodyPr>
          <a:lstStyle/>
          <a:p>
            <a:r>
              <a:rPr lang="tr-TR" dirty="0" smtClean="0"/>
              <a:t>Uygulanan Kalite Yönetim Sisteminin (KYS) standartlara uygun yürütülüp yürütülmediğinin anlaşılması, </a:t>
            </a:r>
          </a:p>
          <a:p>
            <a:r>
              <a:rPr lang="tr-TR" dirty="0" smtClean="0"/>
              <a:t>KYS’ </a:t>
            </a:r>
            <a:r>
              <a:rPr lang="tr-TR" dirty="0" err="1" smtClean="0"/>
              <a:t>nin</a:t>
            </a:r>
            <a:r>
              <a:rPr lang="tr-TR" dirty="0" smtClean="0"/>
              <a:t> etkinliğinin incelenmesi, </a:t>
            </a:r>
          </a:p>
          <a:p>
            <a:r>
              <a:rPr lang="tr-TR" dirty="0" smtClean="0"/>
              <a:t>Üniversitemizin faaliyetlerinin, amaç ve politikalara, programlara, stratejik planlara, performans programlarına ve mevzuata uygun planlanması ve yürütülmesini, </a:t>
            </a:r>
          </a:p>
          <a:p>
            <a:r>
              <a:rPr lang="tr-TR" dirty="0" smtClean="0"/>
              <a:t>Üniversitemizin hedeflerini gerçekleştirmeyi ve kuruma değer kazandırmayı </a:t>
            </a:r>
            <a:r>
              <a:rPr lang="tr-TR" dirty="0" smtClean="0"/>
              <a:t>amaçlar. </a:t>
            </a: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4036" y="225055"/>
            <a:ext cx="1510832" cy="1512723"/>
          </a:xfrm>
          <a:prstGeom prst="rect">
            <a:avLst/>
          </a:prstGeom>
        </p:spPr>
      </p:pic>
    </p:spTree>
    <p:extLst>
      <p:ext uri="{BB962C8B-B14F-4D97-AF65-F5344CB8AC3E}">
        <p14:creationId xmlns:p14="http://schemas.microsoft.com/office/powerpoint/2010/main" val="36931790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İÇ TETKİKÇİ VE SORUMLULUKLARI</a:t>
            </a:r>
            <a:endParaRPr lang="tr-TR" b="1" dirty="0">
              <a:latin typeface="+mn-lt"/>
            </a:endParaRPr>
          </a:p>
        </p:txBody>
      </p:sp>
      <p:sp>
        <p:nvSpPr>
          <p:cNvPr id="3" name="İçerik Yer Tutucusu 2"/>
          <p:cNvSpPr>
            <a:spLocks noGrp="1"/>
          </p:cNvSpPr>
          <p:nvPr>
            <p:ph idx="1"/>
          </p:nvPr>
        </p:nvSpPr>
        <p:spPr/>
        <p:txBody>
          <a:bodyPr/>
          <a:lstStyle/>
          <a:p>
            <a:pPr marL="0" indent="0" algn="just">
              <a:buNone/>
            </a:pPr>
            <a:r>
              <a:rPr lang="tr-TR" dirty="0" smtClean="0"/>
              <a:t>Bir kalite sistem denetiminin tümünün ya da bir kısmının uygunluğunun değerlendirilmesinde görev alabilecek nitelikte ve yetenekteki kişiye </a:t>
            </a:r>
            <a:r>
              <a:rPr lang="tr-TR" b="1" dirty="0" smtClean="0">
                <a:solidFill>
                  <a:srgbClr val="FF0000"/>
                </a:solidFill>
              </a:rPr>
              <a:t>“Tetkikçi (Denetçi)” </a:t>
            </a:r>
            <a:r>
              <a:rPr lang="tr-TR" dirty="0" smtClean="0"/>
              <a:t>denir. </a:t>
            </a:r>
          </a:p>
          <a:p>
            <a:pPr marL="0" indent="0" algn="just">
              <a:buNone/>
            </a:pPr>
            <a:endParaRPr lang="tr-TR" dirty="0"/>
          </a:p>
          <a:p>
            <a:pPr marL="0" indent="0" algn="just">
              <a:buNone/>
            </a:pPr>
            <a:r>
              <a:rPr lang="tr-TR" dirty="0" smtClean="0"/>
              <a:t>Tetkikçilerin, TS EN ISO 9001 Temel Eğitimi, TS EN ISO 9001 İç Tetkik Eğitimine katılmış olması ve İç Tetkikçi Sertifikasına sahip olması gerekir.</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4036" y="225055"/>
            <a:ext cx="1510832" cy="1512723"/>
          </a:xfrm>
          <a:prstGeom prst="rect">
            <a:avLst/>
          </a:prstGeom>
        </p:spPr>
      </p:pic>
    </p:spTree>
    <p:extLst>
      <p:ext uri="{BB962C8B-B14F-4D97-AF65-F5344CB8AC3E}">
        <p14:creationId xmlns:p14="http://schemas.microsoft.com/office/powerpoint/2010/main" val="7472531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İÇ TETKİKÇİLERİN SORUMLULUKLARI</a:t>
            </a:r>
            <a:endParaRPr lang="tr-TR" b="1" dirty="0">
              <a:latin typeface="+mn-lt"/>
            </a:endParaRPr>
          </a:p>
        </p:txBody>
      </p:sp>
      <p:sp>
        <p:nvSpPr>
          <p:cNvPr id="3" name="İçerik Yer Tutucusu 2"/>
          <p:cNvSpPr>
            <a:spLocks noGrp="1"/>
          </p:cNvSpPr>
          <p:nvPr>
            <p:ph idx="1"/>
          </p:nvPr>
        </p:nvSpPr>
        <p:spPr/>
        <p:txBody>
          <a:bodyPr>
            <a:normAutofit lnSpcReduction="10000"/>
          </a:bodyPr>
          <a:lstStyle/>
          <a:p>
            <a:pPr marL="0" indent="0" algn="just">
              <a:buNone/>
            </a:pPr>
            <a:r>
              <a:rPr lang="tr-TR" dirty="0" smtClean="0"/>
              <a:t>❖ Tetkik kurallarına uymak, </a:t>
            </a:r>
          </a:p>
          <a:p>
            <a:pPr marL="0" indent="0" algn="just">
              <a:buNone/>
            </a:pPr>
            <a:r>
              <a:rPr lang="tr-TR" dirty="0" smtClean="0"/>
              <a:t>❖ Denetlenenlere tetkik şartları hakkında bilgi vermek, soruları açıklığa kavuşturmak, </a:t>
            </a:r>
          </a:p>
          <a:p>
            <a:pPr marL="0" indent="0" algn="just">
              <a:buNone/>
            </a:pPr>
            <a:r>
              <a:rPr lang="tr-TR" dirty="0" smtClean="0"/>
              <a:t>❖ Tetkiklerin gerçekleştirilmesine ilişkin yayımlanmış standartlara ve yönetmeliklere uygun davranmak, </a:t>
            </a:r>
          </a:p>
          <a:p>
            <a:pPr marL="0" indent="0" algn="just">
              <a:buNone/>
            </a:pPr>
            <a:r>
              <a:rPr lang="tr-TR" dirty="0" smtClean="0"/>
              <a:t>❖ Verilen görevleri etkin ve akılcı bir şekilde planlamak ve uygulamak, ❖ Ekip lideri tarafından verilen görevi etkin ve amaca uygun bir biçimde gerçekleştirmek, </a:t>
            </a:r>
          </a:p>
          <a:p>
            <a:pPr marL="0" indent="0" algn="just">
              <a:buNone/>
            </a:pPr>
            <a:r>
              <a:rPr lang="tr-TR" dirty="0" smtClean="0"/>
              <a:t>❖ Bulgu ve gözlemleri kaydetmek, </a:t>
            </a:r>
          </a:p>
          <a:p>
            <a:pPr marL="0" indent="0" algn="just">
              <a:buNone/>
            </a:pPr>
            <a:r>
              <a:rPr lang="tr-TR" dirty="0" smtClean="0"/>
              <a:t>❖ Tetkik sonuçlarını raporlamak</a:t>
            </a:r>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4036" y="225055"/>
            <a:ext cx="1510832" cy="1512723"/>
          </a:xfrm>
          <a:prstGeom prst="rect">
            <a:avLst/>
          </a:prstGeom>
        </p:spPr>
      </p:pic>
    </p:spTree>
    <p:extLst>
      <p:ext uri="{BB962C8B-B14F-4D97-AF65-F5344CB8AC3E}">
        <p14:creationId xmlns:p14="http://schemas.microsoft.com/office/powerpoint/2010/main" val="26013638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İÇ TETKİKÇİLERİN SORUMLULUKLARI</a:t>
            </a:r>
            <a:endParaRPr lang="tr-TR" dirty="0">
              <a:latin typeface="+mn-lt"/>
            </a:endParaRPr>
          </a:p>
        </p:txBody>
      </p:sp>
      <p:sp>
        <p:nvSpPr>
          <p:cNvPr id="3" name="İçerik Yer Tutucusu 2"/>
          <p:cNvSpPr>
            <a:spLocks noGrp="1"/>
          </p:cNvSpPr>
          <p:nvPr>
            <p:ph idx="1"/>
          </p:nvPr>
        </p:nvSpPr>
        <p:spPr/>
        <p:txBody>
          <a:bodyPr/>
          <a:lstStyle/>
          <a:p>
            <a:pPr marL="0" indent="0" algn="just">
              <a:buNone/>
            </a:pPr>
            <a:r>
              <a:rPr lang="tr-TR" dirty="0" smtClean="0"/>
              <a:t>Tetkikçinin yaptığı işin asıl kısmının iletişim olduğunu görmesi ve kabul etmesi çok önemlidir. İletişim kurmayı engelleyecek çeşitli tutum ve davranışlardan kaçınmak gerekir.</a:t>
            </a:r>
          </a:p>
          <a:p>
            <a:pPr marL="0" indent="0" algn="just">
              <a:buNone/>
            </a:pPr>
            <a:endParaRPr lang="tr-TR" dirty="0"/>
          </a:p>
          <a:p>
            <a:pPr marL="0" indent="0" algn="just">
              <a:buNone/>
            </a:pPr>
            <a:r>
              <a:rPr lang="tr-TR" sz="3600" b="1" dirty="0" smtClean="0">
                <a:solidFill>
                  <a:srgbClr val="FF0000"/>
                </a:solidFill>
              </a:rPr>
              <a:t>Tetkik işlemi mutlaka bir problem (uygunsuzluk) tespit edilmesi gayesi ile sürdürülmemelidir.</a:t>
            </a:r>
            <a:endParaRPr lang="tr-TR" sz="3600" b="1" dirty="0">
              <a:solidFill>
                <a:srgbClr val="FF0000"/>
              </a:solidFill>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4036" y="225055"/>
            <a:ext cx="1510832" cy="1512723"/>
          </a:xfrm>
          <a:prstGeom prst="rect">
            <a:avLst/>
          </a:prstGeom>
        </p:spPr>
      </p:pic>
    </p:spTree>
    <p:extLst>
      <p:ext uri="{BB962C8B-B14F-4D97-AF65-F5344CB8AC3E}">
        <p14:creationId xmlns:p14="http://schemas.microsoft.com/office/powerpoint/2010/main" val="26714389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İÇ TETKİK SÜRECİ</a:t>
            </a:r>
            <a:endParaRPr lang="tr-TR" b="1" dirty="0">
              <a:latin typeface="+mn-lt"/>
            </a:endParaRPr>
          </a:p>
        </p:txBody>
      </p:sp>
      <p:sp>
        <p:nvSpPr>
          <p:cNvPr id="3" name="İçerik Yer Tutucusu 2"/>
          <p:cNvSpPr>
            <a:spLocks noGrp="1"/>
          </p:cNvSpPr>
          <p:nvPr>
            <p:ph idx="1"/>
          </p:nvPr>
        </p:nvSpPr>
        <p:spPr/>
        <p:txBody>
          <a:bodyPr/>
          <a:lstStyle/>
          <a:p>
            <a:pPr marL="0" indent="0" algn="just">
              <a:buNone/>
            </a:pPr>
            <a:r>
              <a:rPr lang="tr-TR" b="1" u="sng" dirty="0" smtClean="0">
                <a:solidFill>
                  <a:srgbClr val="FF0000"/>
                </a:solidFill>
              </a:rPr>
              <a:t>1. İç Tetkik Öncesi Hazırlık</a:t>
            </a:r>
          </a:p>
          <a:p>
            <a:pPr marL="0" indent="0" algn="just">
              <a:buNone/>
            </a:pPr>
            <a:r>
              <a:rPr lang="tr-TR" dirty="0" smtClean="0"/>
              <a:t>Tetkikçi, </a:t>
            </a:r>
            <a:r>
              <a:rPr lang="tr-TR" b="1" dirty="0" smtClean="0"/>
              <a:t>iç tetkik gerçekleştirmeden önce </a:t>
            </a:r>
            <a:r>
              <a:rPr lang="tr-TR" dirty="0" smtClean="0"/>
              <a:t>denetimden geçecek bölüme/birime ait prosedür, talimat, iş akışı, yönetmelik, yönerge ve Ağrı İbrahim Çeçen Üniversitesinin Kalite El Kitabı ile Stratejik Planını incelemelidir. </a:t>
            </a:r>
            <a:endParaRPr lang="tr-TR" b="1" u="sng" dirty="0">
              <a:solidFill>
                <a:srgbClr val="FF0000"/>
              </a:solidFill>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4036" y="225055"/>
            <a:ext cx="1510832" cy="1512723"/>
          </a:xfrm>
          <a:prstGeom prst="rect">
            <a:avLst/>
          </a:prstGeom>
        </p:spPr>
      </p:pic>
    </p:spTree>
    <p:extLst>
      <p:ext uri="{BB962C8B-B14F-4D97-AF65-F5344CB8AC3E}">
        <p14:creationId xmlns:p14="http://schemas.microsoft.com/office/powerpoint/2010/main" val="9827051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İÇ TETKİK SÜRECİ</a:t>
            </a:r>
            <a:endParaRPr lang="tr-TR" dirty="0">
              <a:latin typeface="+mn-lt"/>
            </a:endParaRPr>
          </a:p>
        </p:txBody>
      </p:sp>
      <p:sp>
        <p:nvSpPr>
          <p:cNvPr id="3" name="İçerik Yer Tutucusu 2"/>
          <p:cNvSpPr>
            <a:spLocks noGrp="1"/>
          </p:cNvSpPr>
          <p:nvPr>
            <p:ph idx="1"/>
          </p:nvPr>
        </p:nvSpPr>
        <p:spPr/>
        <p:txBody>
          <a:bodyPr/>
          <a:lstStyle/>
          <a:p>
            <a:pPr marL="0" indent="0" algn="just">
              <a:buNone/>
            </a:pPr>
            <a:r>
              <a:rPr lang="tr-TR" b="1" u="sng" dirty="0" smtClean="0">
                <a:solidFill>
                  <a:srgbClr val="FF0000"/>
                </a:solidFill>
              </a:rPr>
              <a:t>2. İç Tetkik Planının Hazırlanması</a:t>
            </a:r>
          </a:p>
          <a:p>
            <a:pPr marL="0" indent="0" algn="just">
              <a:buNone/>
            </a:pPr>
            <a:r>
              <a:rPr lang="tr-TR" dirty="0" smtClean="0"/>
              <a:t>İç Tetkik Planı Kalite Koordinatörlüğü tarafından hazırlanır. Tetkik planı Rektör onayı alındıktan sonra iç yazışma platformu üzerinden (EBYS) ilgililere dağıtılır.</a:t>
            </a:r>
            <a:r>
              <a:rPr lang="tr-TR" b="1" u="sng" dirty="0" smtClean="0">
                <a:solidFill>
                  <a:srgbClr val="FF0000"/>
                </a:solidFill>
              </a:rPr>
              <a:t> </a:t>
            </a:r>
            <a:endParaRPr lang="tr-TR" b="1" u="sng" dirty="0">
              <a:solidFill>
                <a:srgbClr val="FF0000"/>
              </a:solidFill>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4036" y="225055"/>
            <a:ext cx="1510832" cy="1512723"/>
          </a:xfrm>
          <a:prstGeom prst="rect">
            <a:avLst/>
          </a:prstGeom>
        </p:spPr>
      </p:pic>
    </p:spTree>
    <p:extLst>
      <p:ext uri="{BB962C8B-B14F-4D97-AF65-F5344CB8AC3E}">
        <p14:creationId xmlns:p14="http://schemas.microsoft.com/office/powerpoint/2010/main" val="29107627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İÇ TETKİK SÜRECİ</a:t>
            </a:r>
            <a:endParaRPr lang="tr-TR" dirty="0">
              <a:latin typeface="+mn-lt"/>
            </a:endParaRPr>
          </a:p>
        </p:txBody>
      </p:sp>
      <p:sp>
        <p:nvSpPr>
          <p:cNvPr id="3" name="İçerik Yer Tutucusu 2"/>
          <p:cNvSpPr>
            <a:spLocks noGrp="1"/>
          </p:cNvSpPr>
          <p:nvPr>
            <p:ph idx="1"/>
          </p:nvPr>
        </p:nvSpPr>
        <p:spPr>
          <a:xfrm>
            <a:off x="838200" y="1690688"/>
            <a:ext cx="10515600" cy="4486275"/>
          </a:xfrm>
        </p:spPr>
        <p:txBody>
          <a:bodyPr>
            <a:normAutofit lnSpcReduction="10000"/>
          </a:bodyPr>
          <a:lstStyle/>
          <a:p>
            <a:pPr marL="0" indent="0" algn="just">
              <a:buNone/>
            </a:pPr>
            <a:r>
              <a:rPr lang="tr-TR" b="1" u="sng" dirty="0" smtClean="0">
                <a:solidFill>
                  <a:srgbClr val="FF0000"/>
                </a:solidFill>
              </a:rPr>
              <a:t>3. Açılış Toplantısı</a:t>
            </a:r>
          </a:p>
          <a:p>
            <a:pPr marL="0" indent="0" algn="just">
              <a:buNone/>
            </a:pPr>
            <a:r>
              <a:rPr lang="tr-TR" dirty="0" smtClean="0"/>
              <a:t>Tetkikin başlangıcında tetkik edilecek birim yöneticileri, süreç temsilcileri ve ihtiyaç duyulan personelin iştirakiyle bir toplantı yapılır.</a:t>
            </a:r>
          </a:p>
          <a:p>
            <a:pPr marL="0" indent="0" algn="just">
              <a:buNone/>
            </a:pPr>
            <a:r>
              <a:rPr lang="tr-TR" dirty="0" smtClean="0"/>
              <a:t>Bu toplantıda; </a:t>
            </a:r>
          </a:p>
          <a:p>
            <a:pPr algn="just"/>
            <a:r>
              <a:rPr lang="tr-TR" dirty="0" smtClean="0"/>
              <a:t>Tetkikin amaçları ve kapsamı, </a:t>
            </a:r>
          </a:p>
          <a:p>
            <a:pPr algn="just"/>
            <a:r>
              <a:rPr lang="tr-TR" dirty="0" smtClean="0"/>
              <a:t>Tetkike yardımcı olacak personel, </a:t>
            </a:r>
          </a:p>
          <a:p>
            <a:pPr algn="just"/>
            <a:r>
              <a:rPr lang="tr-TR" dirty="0" smtClean="0"/>
              <a:t>Tetkik bulgularının değerlendirilmesi, </a:t>
            </a:r>
          </a:p>
          <a:p>
            <a:pPr algn="just"/>
            <a:r>
              <a:rPr lang="tr-TR" dirty="0" smtClean="0"/>
              <a:t>Tetkik sonuçlarının raporlanması, konuları görüşülür ve </a:t>
            </a:r>
            <a:r>
              <a:rPr lang="tr-TR" sz="3600" b="1" dirty="0" smtClean="0"/>
              <a:t>Toplantı Tutanağı</a:t>
            </a:r>
            <a:r>
              <a:rPr lang="tr-TR" dirty="0" smtClean="0"/>
              <a:t> ilgili katılımcıların imzası alınarak düzenlenir. </a:t>
            </a:r>
            <a:endParaRPr lang="tr-TR" b="1" u="sng" dirty="0">
              <a:solidFill>
                <a:srgbClr val="FF0000"/>
              </a:solidFill>
            </a:endParaRPr>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74036" y="225055"/>
            <a:ext cx="1510832" cy="1512723"/>
          </a:xfrm>
          <a:prstGeom prst="rect">
            <a:avLst/>
          </a:prstGeom>
        </p:spPr>
      </p:pic>
    </p:spTree>
    <p:extLst>
      <p:ext uri="{BB962C8B-B14F-4D97-AF65-F5344CB8AC3E}">
        <p14:creationId xmlns:p14="http://schemas.microsoft.com/office/powerpoint/2010/main" val="23021497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992</Words>
  <Application>Microsoft Office PowerPoint</Application>
  <PresentationFormat>Geniş ekran</PresentationFormat>
  <Paragraphs>88</Paragraphs>
  <Slides>22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22</vt:i4>
      </vt:variant>
    </vt:vector>
  </HeadingPairs>
  <TitlesOfParts>
    <vt:vector size="26" baseType="lpstr">
      <vt:lpstr>Arial</vt:lpstr>
      <vt:lpstr>Calibri</vt:lpstr>
      <vt:lpstr>Calibri Light</vt:lpstr>
      <vt:lpstr>Office Teması</vt:lpstr>
      <vt:lpstr>TS EN ISO 9001:2015  İÇ TETKİK ÖN DEĞERLENDİRME TOPLANTISI</vt:lpstr>
      <vt:lpstr>İÇ TETKİK NEDİR?</vt:lpstr>
      <vt:lpstr>İÇ TETKİKİN AMACI NEDİR?</vt:lpstr>
      <vt:lpstr>İÇ TETKİKÇİ VE SORUMLULUKLARI</vt:lpstr>
      <vt:lpstr>İÇ TETKİKÇİLERİN SORUMLULUKLARI</vt:lpstr>
      <vt:lpstr>İÇ TETKİKÇİLERİN SORUMLULUKLARI</vt:lpstr>
      <vt:lpstr>İÇ TETKİK SÜRECİ</vt:lpstr>
      <vt:lpstr>İÇ TETKİK SÜRECİ</vt:lpstr>
      <vt:lpstr>İÇ TETKİK SÜRECİ</vt:lpstr>
      <vt:lpstr>İÇ TETKİK SÜRECİ</vt:lpstr>
      <vt:lpstr>İÇ TETKİK SÜRECİ</vt:lpstr>
      <vt:lpstr>İÇ TETKİK SÜRECİ</vt:lpstr>
      <vt:lpstr>İÇ TETKİK SÜRECİ</vt:lpstr>
      <vt:lpstr>İÇ TETKİK SÜRECİ</vt:lpstr>
      <vt:lpstr>İÇ TETKİK SÜRECİ</vt:lpstr>
      <vt:lpstr>İÇ TETKİK SÜRECİ</vt:lpstr>
      <vt:lpstr>İÇ TETKİK SÜRECİ</vt:lpstr>
      <vt:lpstr>İÇ TETKİK SÜRECİ</vt:lpstr>
      <vt:lpstr>İÇ TETKİK SÜRECİ</vt:lpstr>
      <vt:lpstr>İÇ TETKİK SÜRECİ</vt:lpstr>
      <vt:lpstr>İÇ TETKİK SÜRECİ</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TS EN ISO 9001:2015  İÇ TETKİK ÖN DEĞERLENDİRME TOPLANTISI</dc:title>
  <dc:creator>Bekir </dc:creator>
  <cp:lastModifiedBy>Bekir </cp:lastModifiedBy>
  <cp:revision>59</cp:revision>
  <dcterms:created xsi:type="dcterms:W3CDTF">2024-10-24T19:56:24Z</dcterms:created>
  <dcterms:modified xsi:type="dcterms:W3CDTF">2024-10-24T21:45:37Z</dcterms:modified>
</cp:coreProperties>
</file>